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5"/>
  </p:notesMasterIdLst>
  <p:sldIdLst>
    <p:sldId id="267" r:id="rId2"/>
    <p:sldId id="266" r:id="rId3"/>
    <p:sldId id="271" r:id="rId4"/>
    <p:sldId id="293" r:id="rId5"/>
    <p:sldId id="296" r:id="rId6"/>
    <p:sldId id="295" r:id="rId7"/>
    <p:sldId id="298" r:id="rId8"/>
    <p:sldId id="299" r:id="rId9"/>
    <p:sldId id="300" r:id="rId10"/>
    <p:sldId id="308" r:id="rId11"/>
    <p:sldId id="313" r:id="rId12"/>
    <p:sldId id="312" r:id="rId13"/>
    <p:sldId id="310" r:id="rId14"/>
  </p:sldIdLst>
  <p:sldSz cx="9144000" cy="6858000" type="screen4x3"/>
  <p:notesSz cx="6858000" cy="9144000"/>
  <p:embeddedFontLst>
    <p:embeddedFont>
      <p:font typeface="Comic Sans MS" pitchFamily="66" charset="0"/>
      <p:regular r:id="rId16"/>
      <p:bold r:id="rId17"/>
    </p:embeddedFont>
    <p:embeddedFont>
      <p:font typeface="Bookman Old Style" pitchFamily="18" charset="0"/>
      <p:regular r:id="rId18"/>
      <p:bold r:id="rId19"/>
      <p:italic r:id="rId20"/>
      <p:boldItalic r:id="rId21"/>
    </p:embeddedFont>
    <p:embeddedFont>
      <p:font typeface="Calibri" pitchFamily="34" charset="0"/>
      <p:regular r:id="rId22"/>
      <p:bold r:id="rId23"/>
      <p:italic r:id="rId24"/>
      <p:boldItalic r:id="rId2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01DF356-1B0B-4074-9EFF-709B71E1A731}">
          <p14:sldIdLst>
            <p14:sldId id="267"/>
          </p14:sldIdLst>
        </p14:section>
        <p14:section name="Раздел без заголовка" id="{69FAD84E-E151-47AC-AA2F-6E3B9C8C6ECE}">
          <p14:sldIdLst>
            <p14:sldId id="266"/>
            <p14:sldId id="271"/>
            <p14:sldId id="293"/>
            <p14:sldId id="296"/>
            <p14:sldId id="295"/>
            <p14:sldId id="298"/>
            <p14:sldId id="299"/>
            <p14:sldId id="300"/>
            <p14:sldId id="308"/>
            <p14:sldId id="313"/>
            <p14:sldId id="312"/>
            <p14:sldId id="31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660066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942" autoAdjust="0"/>
  </p:normalViewPr>
  <p:slideViewPr>
    <p:cSldViewPr>
      <p:cViewPr>
        <p:scale>
          <a:sx n="67" d="100"/>
          <a:sy n="67" d="100"/>
        </p:scale>
        <p:origin x="-612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775522-682A-4518-8686-E8425019CB34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B4BC0-D57A-428C-A45C-D2BE1DEB3F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626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C3B8DD-E1FE-4F0B-93D7-07AA9DC69654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1834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C3B8DD-E1FE-4F0B-93D7-07AA9DC69654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1834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30425"/>
            <a:ext cx="7215238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3886200"/>
            <a:ext cx="7215238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30.03.2025</a:t>
            </a:fld>
            <a:endParaRPr lang="ru-RU"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85860"/>
            <a:ext cx="8286808" cy="11430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500306"/>
            <a:ext cx="8258204" cy="362585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30.03.2025</a:t>
            </a:fld>
            <a:endParaRPr lang="ru-RU"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15370" cy="11430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2285992"/>
            <a:ext cx="4067204" cy="3840171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  <a:lvl2pPr>
              <a:defRPr sz="240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2pPr>
            <a:lvl3pPr>
              <a:defRPr sz="200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3pPr>
            <a:lvl4pPr>
              <a:defRPr sz="180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4pPr>
            <a:lvl5pPr>
              <a:defRPr sz="180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85992"/>
            <a:ext cx="4038600" cy="3840171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  <a:lvl2pPr>
              <a:defRPr sz="240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2pPr>
            <a:lvl3pPr>
              <a:defRPr sz="200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3pPr>
            <a:lvl4pPr>
              <a:defRPr sz="180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4pPr>
            <a:lvl5pPr>
              <a:defRPr sz="180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30.03.2025</a:t>
            </a:fld>
            <a:endParaRPr lang="ru-RU"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357298"/>
            <a:ext cx="8215370" cy="11430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30.03.2025</a:t>
            </a:fld>
            <a:endParaRPr lang="ru-RU"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30.03.2025</a:t>
            </a:fld>
            <a:endParaRPr lang="ru-RU"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</p:spPr>
        <p:txBody>
          <a:bodyPr lIns="0" tIns="0" rIns="0" bIns="0"/>
          <a:lstStyle>
            <a:lvl1pPr>
              <a:defRPr sz="700" b="0" i="0">
                <a:solidFill>
                  <a:srgbClr val="A5A5A5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760"/>
              </a:lnSpc>
            </a:pPr>
            <a:r>
              <a:rPr spc="-5" dirty="0"/>
              <a:t>©</a:t>
            </a:r>
            <a:r>
              <a:rPr dirty="0"/>
              <a:t> </a:t>
            </a:r>
            <a:r>
              <a:rPr spc="-5" dirty="0"/>
              <a:t>АО</a:t>
            </a:r>
            <a:r>
              <a:rPr spc="5" dirty="0"/>
              <a:t> </a:t>
            </a:r>
            <a:r>
              <a:rPr spc="-10" dirty="0"/>
              <a:t>«Издательство</a:t>
            </a:r>
            <a:r>
              <a:rPr spc="80" dirty="0"/>
              <a:t> </a:t>
            </a:r>
            <a:r>
              <a:rPr spc="-10" dirty="0"/>
              <a:t>«Просвещение»</a:t>
            </a:r>
            <a:r>
              <a:rPr spc="60" dirty="0"/>
              <a:t> </a:t>
            </a:r>
            <a:r>
              <a:rPr dirty="0"/>
              <a:t>2019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435369"/>
                </a:solidFill>
              </a:rPr>
              <a:pPr marL="38100">
                <a:lnSpc>
                  <a:spcPts val="1240"/>
                </a:lnSpc>
              </a:pPr>
              <a:t>‹#›</a:t>
            </a:fld>
            <a:endParaRPr dirty="0">
              <a:solidFill>
                <a:srgbClr val="4353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773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  <p:sldLayoutId id="2147483668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1556792"/>
            <a:ext cx="8784976" cy="1470025"/>
          </a:xfrm>
        </p:spPr>
        <p:txBody>
          <a:bodyPr/>
          <a:lstStyle/>
          <a:p>
            <a:pPr lvl="0" eaLnBrk="1" hangingPunct="1"/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Функциональная грамотность – </a:t>
            </a:r>
            <a:br>
              <a:rPr lang="ru-RU" sz="3600" b="1" dirty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современный вызов </a:t>
            </a:r>
            <a:r>
              <a:rPr lang="ru-RU" sz="3600" b="1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lang="ru-RU" sz="3600" b="1" dirty="0" smtClean="0">
                <a:latin typeface="Bookman Old Style" pitchFamily="18" charset="0"/>
                <a:cs typeface="Times New Roman" pitchFamily="18" charset="0"/>
              </a:rPr>
              <a:t>российского</a:t>
            </a:r>
            <a:r>
              <a:rPr lang="ru-RU" sz="3600" b="1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образования»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Подготовила: учитель начальных классов МБОУ «Гимназия №3»Борисова М.А.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470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bject 79"/>
          <p:cNvSpPr txBox="1"/>
          <p:nvPr/>
        </p:nvSpPr>
        <p:spPr>
          <a:xfrm>
            <a:off x="616893" y="2636912"/>
            <a:ext cx="7703670" cy="307776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891540" marR="293370" lvl="1" indent="-342900" algn="just">
              <a:buFont typeface="Wingdings" pitchFamily="2" charset="2"/>
              <a:buChar char="q"/>
              <a:tabLst>
                <a:tab pos="222885" algn="l"/>
              </a:tabLst>
            </a:pPr>
            <a:r>
              <a:rPr sz="2000" spc="-3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Bookman Old Style" pitchFamily="18" charset="0"/>
                <a:cs typeface="Times New Roman" pitchFamily="18" charset="0"/>
              </a:rPr>
              <a:t>Проектно-исследовательская</a:t>
            </a:r>
            <a:r>
              <a:rPr lang="ru-RU" sz="2000" spc="-5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работа</a:t>
            </a:r>
            <a:r>
              <a:rPr lang="ru-RU" sz="2000" spc="-2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Bookman Old Style" pitchFamily="18" charset="0"/>
                <a:cs typeface="Times New Roman" pitchFamily="18" charset="0"/>
              </a:rPr>
              <a:t>учащихся с</a:t>
            </a:r>
            <a:r>
              <a:rPr lang="ru-RU" sz="2000" spc="-1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активным</a:t>
            </a:r>
            <a:r>
              <a:rPr lang="ru-RU" sz="2000" spc="-4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Bookman Old Style" pitchFamily="18" charset="0"/>
                <a:cs typeface="Times New Roman" pitchFamily="18" charset="0"/>
              </a:rPr>
              <a:t>использованием</a:t>
            </a:r>
            <a:r>
              <a:rPr lang="ru-RU" sz="2000" spc="-5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Bookman Old Style" pitchFamily="18" charset="0"/>
                <a:cs typeface="Times New Roman" pitchFamily="18" charset="0"/>
              </a:rPr>
              <a:t>метапредметных</a:t>
            </a:r>
            <a:r>
              <a:rPr lang="ru-RU" sz="2000" spc="-4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Bookman Old Style" pitchFamily="18" charset="0"/>
                <a:cs typeface="Times New Roman" pitchFamily="18" charset="0"/>
              </a:rPr>
              <a:t>и</a:t>
            </a:r>
            <a:r>
              <a:rPr lang="ru-RU" sz="2000" spc="2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Bookman Old Style" pitchFamily="18" charset="0"/>
                <a:cs typeface="Times New Roman" pitchFamily="18" charset="0"/>
              </a:rPr>
              <a:t>межпредметных</a:t>
            </a:r>
            <a:r>
              <a:rPr lang="ru-RU" sz="2000" spc="-4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проектов</a:t>
            </a:r>
            <a:r>
              <a:rPr lang="ru-RU" sz="2000" spc="-35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Bookman Old Style" pitchFamily="18" charset="0"/>
                <a:cs typeface="Times New Roman" pitchFamily="18" charset="0"/>
              </a:rPr>
              <a:t>и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5" dirty="0" smtClean="0">
                <a:latin typeface="Bookman Old Style" pitchFamily="18" charset="0"/>
                <a:cs typeface="Times New Roman" pitchFamily="18" charset="0"/>
              </a:rPr>
              <a:t>исследований.</a:t>
            </a:r>
          </a:p>
          <a:p>
            <a:pPr marL="834390" marR="293370" lvl="1" indent="-285750" algn="just">
              <a:buFont typeface="Wingdings" pitchFamily="2" charset="2"/>
              <a:buChar char="q"/>
              <a:tabLst>
                <a:tab pos="222885" algn="l"/>
              </a:tabLst>
            </a:pPr>
            <a:r>
              <a:rPr lang="ru-RU" sz="2000" spc="5" dirty="0" smtClean="0">
                <a:latin typeface="Bookman Old Style" pitchFamily="18" charset="0"/>
                <a:cs typeface="Times New Roman" pitchFamily="18" charset="0"/>
              </a:rPr>
              <a:t>Включение </a:t>
            </a:r>
            <a:r>
              <a:rPr lang="ru-RU" sz="2000" dirty="0">
                <a:latin typeface="Bookman Old Style" pitchFamily="18" charset="0"/>
                <a:cs typeface="Times New Roman" pitchFamily="18" charset="0"/>
              </a:rPr>
              <a:t>в </a:t>
            </a:r>
            <a:r>
              <a:rPr lang="ru-RU" sz="2000" spc="10" dirty="0">
                <a:latin typeface="Bookman Old Style" pitchFamily="18" charset="0"/>
                <a:cs typeface="Times New Roman" pitchFamily="18" charset="0"/>
              </a:rPr>
              <a:t>план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внеурочной </a:t>
            </a:r>
            <a:r>
              <a:rPr lang="ru-RU" sz="2000" dirty="0">
                <a:latin typeface="Bookman Old Style" pitchFamily="18" charset="0"/>
                <a:cs typeface="Times New Roman" pitchFamily="18" charset="0"/>
              </a:rPr>
              <a:t>деятельности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образовательных </a:t>
            </a:r>
            <a:r>
              <a:rPr lang="ru-RU" sz="2000" spc="10" dirty="0">
                <a:latin typeface="Bookman Old Style" pitchFamily="18" charset="0"/>
                <a:cs typeface="Times New Roman" pitchFamily="18" charset="0"/>
              </a:rPr>
              <a:t>событий,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направленных </a:t>
            </a:r>
            <a:r>
              <a:rPr lang="ru-RU" sz="2000" spc="15" dirty="0">
                <a:latin typeface="Bookman Old Style" pitchFamily="18" charset="0"/>
                <a:cs typeface="Times New Roman" pitchFamily="18" charset="0"/>
              </a:rPr>
              <a:t>на </a:t>
            </a:r>
            <a:r>
              <a:rPr lang="ru-RU" sz="2000" spc="2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совместную</a:t>
            </a:r>
            <a:r>
              <a:rPr lang="ru-RU" sz="2000" spc="-6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работу</a:t>
            </a:r>
            <a:r>
              <a:rPr lang="ru-RU" sz="2000" spc="-4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всего</a:t>
            </a:r>
            <a:r>
              <a:rPr lang="ru-RU" sz="2000" spc="-5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Bookman Old Style" pitchFamily="18" charset="0"/>
                <a:cs typeface="Times New Roman" pitchFamily="18" charset="0"/>
              </a:rPr>
              <a:t>педагогического</a:t>
            </a:r>
            <a:r>
              <a:rPr lang="ru-RU" sz="2000" spc="-45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коллектива</a:t>
            </a:r>
            <a:r>
              <a:rPr lang="ru-RU" sz="2000" spc="-55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10" dirty="0">
                <a:latin typeface="Bookman Old Style" pitchFamily="18" charset="0"/>
                <a:cs typeface="Times New Roman" pitchFamily="18" charset="0"/>
              </a:rPr>
              <a:t>по</a:t>
            </a:r>
            <a:r>
              <a:rPr lang="ru-RU" sz="2000" spc="-3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формированию</a:t>
            </a:r>
            <a:r>
              <a:rPr lang="ru-RU" sz="2000" spc="-4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функциональной</a:t>
            </a:r>
            <a:r>
              <a:rPr lang="ru-RU" sz="2000" spc="-5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грамотности</a:t>
            </a:r>
            <a:r>
              <a:rPr lang="ru-RU" sz="2000" spc="45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Bookman Old Style" pitchFamily="18" charset="0"/>
                <a:cs typeface="Times New Roman" pitchFamily="18" charset="0"/>
              </a:rPr>
              <a:t>(</a:t>
            </a:r>
            <a:r>
              <a:rPr lang="ru-RU" sz="2000" dirty="0" err="1">
                <a:latin typeface="Bookman Old Style" pitchFamily="18" charset="0"/>
                <a:cs typeface="Times New Roman" pitchFamily="18" charset="0"/>
              </a:rPr>
              <a:t>межпредметные</a:t>
            </a:r>
            <a:r>
              <a:rPr lang="ru-RU" sz="2000" spc="-5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недели, </a:t>
            </a:r>
            <a:r>
              <a:rPr lang="ru-RU" sz="2000" spc="1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Bookman Old Style" pitchFamily="18" charset="0"/>
                <a:cs typeface="Times New Roman" pitchFamily="18" charset="0"/>
              </a:rPr>
              <a:t>учебно-исследовательские</a:t>
            </a:r>
            <a:r>
              <a:rPr lang="ru-RU" sz="2000" spc="-5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конференции,</a:t>
            </a:r>
            <a:r>
              <a:rPr lang="ru-RU" sz="2000" spc="-85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15" dirty="0" err="1" smtClean="0">
                <a:latin typeface="Bookman Old Style" pitchFamily="18" charset="0"/>
                <a:cs typeface="Times New Roman" pitchFamily="18" charset="0"/>
              </a:rPr>
              <a:t>межпредметные</a:t>
            </a:r>
            <a:r>
              <a:rPr lang="ru-RU" sz="2000" spc="15" dirty="0" smtClean="0">
                <a:latin typeface="Bookman Old Style" pitchFamily="18" charset="0"/>
                <a:cs typeface="Times New Roman" pitchFamily="18" charset="0"/>
              </a:rPr>
              <a:t> марафоны и</a:t>
            </a:r>
            <a:r>
              <a:rPr lang="ru-RU" sz="2000" spc="-1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15" dirty="0" smtClean="0">
                <a:latin typeface="Bookman Old Style" pitchFamily="18" charset="0"/>
                <a:cs typeface="Times New Roman" pitchFamily="18" charset="0"/>
              </a:rPr>
              <a:t>т.д</a:t>
            </a:r>
            <a:r>
              <a:rPr lang="ru-RU" sz="2000" spc="15" dirty="0">
                <a:latin typeface="Bookman Old Style" pitchFamily="18" charset="0"/>
                <a:cs typeface="Times New Roman" pitchFamily="18" charset="0"/>
              </a:rPr>
              <a:t>.).</a:t>
            </a:r>
            <a:endParaRPr lang="ru-RU" sz="2000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8320563" y="6462776"/>
            <a:ext cx="13335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endParaRPr sz="1200" dirty="0">
              <a:latin typeface="Calibri"/>
              <a:cs typeface="Calibri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051720" y="1877515"/>
            <a:ext cx="4676016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Bookman Old Style" pitchFamily="18" charset="0"/>
                <a:cs typeface="Times New Roman" pitchFamily="18" charset="0"/>
              </a:rPr>
              <a:t>Внеурочная деятельность</a:t>
            </a:r>
            <a:endParaRPr lang="ru-RU" b="1" dirty="0">
              <a:solidFill>
                <a:schemeClr val="tx1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51520" y="1340768"/>
            <a:ext cx="8143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Формирование функциональной грамотности 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33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268760"/>
            <a:ext cx="8494123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Bookman Old Style" pitchFamily="18" charset="0"/>
              </a:rPr>
              <a:t>Рекомендации по формированию функциональной грамотности</a:t>
            </a:r>
          </a:p>
          <a:p>
            <a:pPr algn="just"/>
            <a:r>
              <a:rPr lang="ru-RU" sz="1900" dirty="0">
                <a:latin typeface="Bookman Old Style" pitchFamily="18" charset="0"/>
              </a:rPr>
              <a:t>• Учащиеся должны стать активными участниками процесса изучения нового материала.</a:t>
            </a:r>
          </a:p>
          <a:p>
            <a:pPr algn="just"/>
            <a:r>
              <a:rPr lang="ru-RU" sz="1900" dirty="0">
                <a:latin typeface="Bookman Old Style" pitchFamily="18" charset="0"/>
              </a:rPr>
              <a:t>• Обучение должно носить </a:t>
            </a:r>
            <a:r>
              <a:rPr lang="ru-RU" sz="1900" dirty="0" err="1">
                <a:latin typeface="Bookman Old Style" pitchFamily="18" charset="0"/>
              </a:rPr>
              <a:t>деятельностный</a:t>
            </a:r>
            <a:r>
              <a:rPr lang="ru-RU" sz="1900" dirty="0">
                <a:latin typeface="Bookman Old Style" pitchFamily="18" charset="0"/>
              </a:rPr>
              <a:t> характер.</a:t>
            </a:r>
          </a:p>
          <a:p>
            <a:pPr algn="just"/>
            <a:r>
              <a:rPr lang="ru-RU" sz="1900" dirty="0">
                <a:latin typeface="Bookman Old Style" pitchFamily="18" charset="0"/>
              </a:rPr>
              <a:t>• Учебный процесс ориентировать на развитие самостоятельности и ответственности ученика за результаты </a:t>
            </a:r>
            <a:r>
              <a:rPr lang="ru-RU" sz="1900" dirty="0" smtClean="0">
                <a:latin typeface="Bookman Old Style" pitchFamily="18" charset="0"/>
              </a:rPr>
              <a:t>своей </a:t>
            </a:r>
            <a:r>
              <a:rPr lang="ru-RU" sz="1900" dirty="0">
                <a:latin typeface="Bookman Old Style" pitchFamily="18" charset="0"/>
              </a:rPr>
              <a:t>деятельности.</a:t>
            </a:r>
          </a:p>
          <a:p>
            <a:pPr algn="just"/>
            <a:r>
              <a:rPr lang="ru-RU" sz="1900" dirty="0">
                <a:latin typeface="Bookman Old Style" pitchFamily="18" charset="0"/>
              </a:rPr>
              <a:t>• Использовать продуктивные формы групповой работы; обучение в сотрудничестве (командная, групповая </a:t>
            </a:r>
            <a:r>
              <a:rPr lang="ru-RU" sz="1900" dirty="0" smtClean="0">
                <a:latin typeface="Bookman Old Style" pitchFamily="18" charset="0"/>
              </a:rPr>
              <a:t>работа</a:t>
            </a:r>
            <a:r>
              <a:rPr lang="ru-RU" sz="1900" dirty="0">
                <a:latin typeface="Bookman Old Style" pitchFamily="18" charset="0"/>
              </a:rPr>
              <a:t>);</a:t>
            </a:r>
          </a:p>
          <a:p>
            <a:pPr algn="just"/>
            <a:r>
              <a:rPr lang="ru-RU" sz="1900" dirty="0" smtClean="0">
                <a:latin typeface="Bookman Old Style" pitchFamily="18" charset="0"/>
              </a:rPr>
              <a:t>• Применять активные</a:t>
            </a:r>
            <a:r>
              <a:rPr lang="ru-RU" sz="1900" dirty="0">
                <a:latin typeface="Bookman Old Style" pitchFamily="18" charset="0"/>
              </a:rPr>
              <a:t>, </a:t>
            </a:r>
            <a:r>
              <a:rPr lang="ru-RU" sz="1900" dirty="0" err="1">
                <a:latin typeface="Bookman Old Style" pitchFamily="18" charset="0"/>
              </a:rPr>
              <a:t>деятельностные</a:t>
            </a:r>
            <a:r>
              <a:rPr lang="ru-RU" sz="1900" dirty="0">
                <a:latin typeface="Bookman Old Style" pitchFamily="18" charset="0"/>
              </a:rPr>
              <a:t>, </a:t>
            </a:r>
            <a:r>
              <a:rPr lang="ru-RU" sz="1900" dirty="0" smtClean="0">
                <a:latin typeface="Bookman Old Style" pitchFamily="18" charset="0"/>
              </a:rPr>
              <a:t>личностно-ориентированные</a:t>
            </a:r>
            <a:r>
              <a:rPr lang="ru-RU" sz="1900" dirty="0">
                <a:latin typeface="Bookman Old Style" pitchFamily="18" charset="0"/>
              </a:rPr>
              <a:t>, </a:t>
            </a:r>
            <a:r>
              <a:rPr lang="ru-RU" sz="1900" dirty="0" smtClean="0">
                <a:latin typeface="Bookman Old Style" pitchFamily="18" charset="0"/>
              </a:rPr>
              <a:t>развивающие </a:t>
            </a:r>
            <a:r>
              <a:rPr lang="ru-RU" sz="1900" dirty="0">
                <a:latin typeface="Bookman Old Style" pitchFamily="18" charset="0"/>
              </a:rPr>
              <a:t>образовательные </a:t>
            </a:r>
            <a:r>
              <a:rPr lang="ru-RU" sz="1900" dirty="0" smtClean="0">
                <a:latin typeface="Bookman Old Style" pitchFamily="18" charset="0"/>
              </a:rPr>
              <a:t>технологии (</a:t>
            </a:r>
            <a:r>
              <a:rPr lang="ru-RU" sz="1900" dirty="0">
                <a:latin typeface="Bookman Old Style" pitchFamily="18" charset="0"/>
              </a:rPr>
              <a:t>проблемно-диалогическая технология освоения новых знаний, </a:t>
            </a:r>
            <a:r>
              <a:rPr lang="ru-RU" sz="1900" dirty="0" smtClean="0">
                <a:latin typeface="Bookman Old Style" pitchFamily="18" charset="0"/>
              </a:rPr>
              <a:t>технология </a:t>
            </a:r>
            <a:r>
              <a:rPr lang="ru-RU" sz="1900" dirty="0">
                <a:latin typeface="Bookman Old Style" pitchFamily="18" charset="0"/>
              </a:rPr>
              <a:t>проектной деятельности, обучение на основе «учебных ситуаций», уровневая дифференциация </a:t>
            </a:r>
            <a:r>
              <a:rPr lang="ru-RU" sz="1900" dirty="0" smtClean="0">
                <a:latin typeface="Bookman Old Style" pitchFamily="18" charset="0"/>
              </a:rPr>
              <a:t>обучения, </a:t>
            </a:r>
            <a:r>
              <a:rPr lang="ru-RU" sz="1900" dirty="0" err="1" smtClean="0">
                <a:latin typeface="Bookman Old Style" pitchFamily="18" charset="0"/>
              </a:rPr>
              <a:t>разноуровневогообучения</a:t>
            </a:r>
            <a:r>
              <a:rPr lang="ru-RU" sz="1900" dirty="0">
                <a:latin typeface="Bookman Old Style" pitchFamily="18" charset="0"/>
              </a:rPr>
              <a:t>, критического мышления, информационные и коммуникационные </a:t>
            </a:r>
            <a:r>
              <a:rPr lang="ru-RU" sz="1900" dirty="0" smtClean="0">
                <a:latin typeface="Bookman Old Style" pitchFamily="18" charset="0"/>
              </a:rPr>
              <a:t>технологии</a:t>
            </a:r>
            <a:r>
              <a:rPr lang="ru-RU" sz="1900" dirty="0">
                <a:latin typeface="Bookman Old Style" pitchFamily="18" charset="0"/>
              </a:rPr>
              <a:t>, технология оценивания учебных достижений учащихся</a:t>
            </a:r>
            <a:r>
              <a:rPr lang="ru-RU" sz="1900" dirty="0" smtClean="0">
                <a:latin typeface="Bookman Old Style" pitchFamily="18" charset="0"/>
              </a:rPr>
              <a:t>).</a:t>
            </a:r>
            <a:endParaRPr lang="ru-RU" sz="19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53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7926" y="1340768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Bookman Old Style" pitchFamily="18" charset="0"/>
              </a:rPr>
              <a:t>Рекомендации по формированию функциональной грамотности</a:t>
            </a:r>
          </a:p>
          <a:p>
            <a:pPr algn="just"/>
            <a:r>
              <a:rPr lang="ru-RU" sz="2000" dirty="0">
                <a:latin typeface="Bookman Old Style" pitchFamily="18" charset="0"/>
              </a:rPr>
              <a:t>• </a:t>
            </a:r>
            <a:r>
              <a:rPr lang="ru-RU" sz="2000" dirty="0" smtClean="0">
                <a:latin typeface="Bookman Old Style" pitchFamily="18" charset="0"/>
              </a:rPr>
              <a:t>Учитель </a:t>
            </a:r>
            <a:r>
              <a:rPr lang="ru-RU" sz="2000" dirty="0">
                <a:latin typeface="Bookman Old Style" pitchFamily="18" charset="0"/>
              </a:rPr>
              <a:t>должен выступать в качестве организатора (или координатора) продуктивной деятельности учащихся.</a:t>
            </a:r>
          </a:p>
          <a:p>
            <a:pPr algn="just"/>
            <a:r>
              <a:rPr lang="ru-RU" sz="2000" dirty="0">
                <a:latin typeface="Bookman Old Style" pitchFamily="18" charset="0"/>
              </a:rPr>
              <a:t>• Обучение должно строиться на междисциплинарной (интегрированной) основе и должно быть направлено на </a:t>
            </a:r>
          </a:p>
          <a:p>
            <a:pPr algn="just"/>
            <a:r>
              <a:rPr lang="ru-RU" sz="2000" dirty="0">
                <a:latin typeface="Bookman Old Style" pitchFamily="18" charset="0"/>
              </a:rPr>
              <a:t>овладение обобщёнными приёмами познавательной деятельности, учитывать уровни развития творчества.</a:t>
            </a:r>
          </a:p>
          <a:p>
            <a:pPr algn="just"/>
            <a:r>
              <a:rPr lang="ru-RU" sz="2000" dirty="0">
                <a:latin typeface="Bookman Old Style" pitchFamily="18" charset="0"/>
              </a:rPr>
              <a:t>• Работа с информацией; работа с учебными моделями; использование знаково-символических средств, </a:t>
            </a:r>
            <a:r>
              <a:rPr lang="ru-RU" sz="2000" dirty="0" smtClean="0">
                <a:latin typeface="Bookman Old Style" pitchFamily="18" charset="0"/>
              </a:rPr>
              <a:t>общих </a:t>
            </a:r>
            <a:r>
              <a:rPr lang="ru-RU" sz="2000" dirty="0">
                <a:latin typeface="Bookman Old Style" pitchFamily="18" charset="0"/>
              </a:rPr>
              <a:t>схем решения; выполнение логических операций сравнения, анализа, обобщения, классификации, </a:t>
            </a:r>
            <a:r>
              <a:rPr lang="ru-RU" sz="2000" dirty="0" smtClean="0">
                <a:latin typeface="Bookman Old Style" pitchFamily="18" charset="0"/>
              </a:rPr>
              <a:t>установление </a:t>
            </a:r>
            <a:r>
              <a:rPr lang="ru-RU" sz="2000" dirty="0">
                <a:latin typeface="Bookman Old Style" pitchFamily="18" charset="0"/>
              </a:rPr>
              <a:t>аналогий, подведение под понятие.</a:t>
            </a:r>
          </a:p>
          <a:p>
            <a:pPr algn="just"/>
            <a:r>
              <a:rPr lang="ru-RU" sz="2000" dirty="0">
                <a:latin typeface="Bookman Old Style" pitchFamily="18" charset="0"/>
              </a:rPr>
              <a:t>• Создание обстановки доверия, уверенности в успехе.</a:t>
            </a:r>
          </a:p>
          <a:p>
            <a:pPr algn="just"/>
            <a:r>
              <a:rPr lang="ru-RU" sz="2000" dirty="0">
                <a:latin typeface="Bookman Old Style" pitchFamily="18" charset="0"/>
              </a:rPr>
              <a:t>• Преобладание положительных оценок деятельности, её </a:t>
            </a:r>
          </a:p>
          <a:p>
            <a:pPr algn="just"/>
            <a:r>
              <a:rPr lang="ru-RU" sz="2000" dirty="0">
                <a:latin typeface="Bookman Old Style" pitchFamily="18" charset="0"/>
              </a:rPr>
              <a:t>результатов.</a:t>
            </a:r>
          </a:p>
        </p:txBody>
      </p:sp>
    </p:spTree>
    <p:extLst>
      <p:ext uri="{BB962C8B-B14F-4D97-AF65-F5344CB8AC3E}">
        <p14:creationId xmlns:p14="http://schemas.microsoft.com/office/powerpoint/2010/main" val="320873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24346"/>
            <a:ext cx="8258204" cy="36258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latin typeface="Bookman Old Style" pitchFamily="18" charset="0"/>
              </a:rPr>
              <a:t>Спасибо за внимание!</a:t>
            </a:r>
            <a:endParaRPr lang="ru-RU" sz="4800" b="1" dirty="0">
              <a:latin typeface="Bookman Old Style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708920"/>
            <a:ext cx="3088827" cy="260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07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Bookman Old Style" pitchFamily="18" charset="0"/>
              </a:rPr>
              <a:t>Современные вызовы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2357430"/>
            <a:ext cx="8258204" cy="4167914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solidFill>
                  <a:schemeClr val="tx1"/>
                </a:solidFill>
                <a:latin typeface="Bookman Old Style" pitchFamily="18" charset="0"/>
              </a:rPr>
              <a:t>В современных условиях к образовательному процессу предъявляются особые требования, так как дети, которых мы обучаем сейчас, должны показать результаты в будущем, в быстро меняющемся мире. </a:t>
            </a:r>
          </a:p>
          <a:p>
            <a:endParaRPr lang="ru-RU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52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/>
          </p:cNvSpPr>
          <p:nvPr/>
        </p:nvSpPr>
        <p:spPr bwMode="auto">
          <a:xfrm>
            <a:off x="251520" y="1531722"/>
            <a:ext cx="8712968" cy="570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7" tIns="45088" rIns="90177" bIns="45088"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defTabSz="898721">
              <a:spcBef>
                <a:spcPts val="0"/>
              </a:spcBef>
              <a:buNone/>
            </a:pPr>
            <a:endParaRPr lang="ru-RU" altLang="ru-RU" sz="2100" dirty="0" smtClean="0">
              <a:solidFill>
                <a:srgbClr val="002060"/>
              </a:solidFill>
              <a:latin typeface="Arial" charset="0"/>
            </a:endParaRPr>
          </a:p>
          <a:p>
            <a:pPr marL="0" indent="0" algn="just" defTabSz="898721">
              <a:spcBef>
                <a:spcPts val="0"/>
              </a:spcBef>
              <a:buNone/>
            </a:pPr>
            <a:r>
              <a:rPr lang="ru-RU" altLang="ru-RU" sz="1800" b="1" i="1" dirty="0" smtClean="0">
                <a:latin typeface="Bookman Old Style" pitchFamily="18" charset="0"/>
              </a:rPr>
              <a:t>   </a:t>
            </a:r>
            <a:r>
              <a:rPr lang="ru-RU" altLang="ru-RU" sz="1900" b="1" i="1" dirty="0" smtClean="0">
                <a:latin typeface="Bookman Old Style" pitchFamily="18" charset="0"/>
              </a:rPr>
              <a:t>Функциональная </a:t>
            </a:r>
            <a:r>
              <a:rPr lang="ru-RU" altLang="ru-RU" sz="1900" b="1" i="1" dirty="0">
                <a:latin typeface="Bookman Old Style" pitchFamily="18" charset="0"/>
              </a:rPr>
              <a:t>грамотность </a:t>
            </a:r>
            <a:r>
              <a:rPr lang="ru-RU" altLang="ru-RU" sz="1900" dirty="0">
                <a:latin typeface="Bookman Old Style" pitchFamily="18" charset="0"/>
              </a:rPr>
              <a:t>- уровень грамотности человека, который делает возможным полноценную деятельность индивида в социальном окружении.  (Термин введен в обиход в 1957 г. ЮНЕСКО).</a:t>
            </a:r>
          </a:p>
          <a:p>
            <a:pPr marL="0" indent="0" algn="just" defTabSz="1025530">
              <a:spcBef>
                <a:spcPts val="0"/>
              </a:spcBef>
              <a:buNone/>
            </a:pPr>
            <a:r>
              <a:rPr lang="ru-RU" altLang="ru-RU" sz="1900" dirty="0" smtClean="0">
                <a:latin typeface="Bookman Old Style" pitchFamily="18" charset="0"/>
              </a:rPr>
              <a:t>   В </a:t>
            </a:r>
            <a:r>
              <a:rPr lang="ru-RU" altLang="ru-RU" sz="1900" dirty="0">
                <a:latin typeface="Bookman Old Style" pitchFamily="18" charset="0"/>
              </a:rPr>
              <a:t>документах понятие </a:t>
            </a:r>
            <a:r>
              <a:rPr lang="ru-RU" altLang="ru-RU" sz="1900" b="1" i="1" dirty="0">
                <a:latin typeface="Bookman Old Style" pitchFamily="18" charset="0"/>
              </a:rPr>
              <a:t>«функциональная грамотность» </a:t>
            </a:r>
            <a:r>
              <a:rPr lang="ru-RU" altLang="ru-RU" sz="1900" dirty="0">
                <a:latin typeface="Bookman Old Style" pitchFamily="18" charset="0"/>
              </a:rPr>
              <a:t>впервые появилось в ФГОС среднего (полного) общего образования (утвержден приказом </a:t>
            </a:r>
            <a:r>
              <a:rPr lang="ru-RU" altLang="ru-RU" sz="1900" dirty="0" err="1">
                <a:latin typeface="Bookman Old Style" pitchFamily="18" charset="0"/>
              </a:rPr>
              <a:t>Минобрнауки</a:t>
            </a:r>
            <a:r>
              <a:rPr lang="ru-RU" altLang="ru-RU" sz="1900" dirty="0">
                <a:latin typeface="Bookman Old Style" pitchFamily="18" charset="0"/>
              </a:rPr>
              <a:t> России от 17 апреля 2012 г. № 413).</a:t>
            </a:r>
          </a:p>
          <a:p>
            <a:pPr marL="0" indent="0" algn="just" defTabSz="1025530">
              <a:spcBef>
                <a:spcPts val="0"/>
              </a:spcBef>
              <a:buNone/>
            </a:pPr>
            <a:r>
              <a:rPr lang="ru-RU" altLang="ru-RU" sz="1900" b="1" i="1" dirty="0" smtClean="0">
                <a:latin typeface="Bookman Old Style" pitchFamily="18" charset="0"/>
              </a:rPr>
              <a:t>   Функционально </a:t>
            </a:r>
            <a:r>
              <a:rPr lang="ru-RU" altLang="ru-RU" sz="1900" b="1" i="1" dirty="0">
                <a:latin typeface="Bookman Old Style" pitchFamily="18" charset="0"/>
              </a:rPr>
              <a:t>грамотный человек</a:t>
            </a:r>
            <a:r>
              <a:rPr lang="ru-RU" altLang="ru-RU" sz="1900" dirty="0">
                <a:latin typeface="Bookman Old Style" pitchFamily="18" charset="0"/>
              </a:rPr>
              <a:t> – это человек, способный использовать все постоянно приобретаемые в течение жизни знания, умения и навыки для решения максимально широкого диапазона жизненных задач в различных сферах человеческой деятельности, общения и социальных отношений. </a:t>
            </a:r>
            <a:r>
              <a:rPr lang="ru-RU" altLang="ru-RU" sz="1900" i="1" dirty="0">
                <a:latin typeface="Bookman Old Style" pitchFamily="18" charset="0"/>
              </a:rPr>
              <a:t>А.А. Леонтьев</a:t>
            </a:r>
          </a:p>
          <a:p>
            <a:pPr marL="0" indent="0" algn="just" defTabSz="1025530">
              <a:spcBef>
                <a:spcPts val="0"/>
              </a:spcBef>
              <a:buNone/>
              <a:defRPr/>
            </a:pPr>
            <a:r>
              <a:rPr lang="ru-RU" sz="1900" b="1" i="1" dirty="0" smtClean="0">
                <a:latin typeface="Bookman Old Style" pitchFamily="18" charset="0"/>
              </a:rPr>
              <a:t>   Функциональная </a:t>
            </a:r>
            <a:r>
              <a:rPr lang="ru-RU" sz="1900" b="1" i="1" dirty="0">
                <a:latin typeface="Bookman Old Style" pitchFamily="18" charset="0"/>
              </a:rPr>
              <a:t>грамотность связана с готовностью</a:t>
            </a:r>
            <a:r>
              <a:rPr lang="ru-RU" sz="1900" b="1" dirty="0">
                <a:latin typeface="Bookman Old Style" pitchFamily="18" charset="0"/>
              </a:rPr>
              <a:t>: </a:t>
            </a:r>
            <a:r>
              <a:rPr lang="ru-RU" sz="1900" dirty="0">
                <a:latin typeface="Bookman Old Style" pitchFamily="18" charset="0"/>
              </a:rPr>
              <a:t>добывать знания; применять знания и умения; оценивать знания и умения; осуществлять саморазвитие</a:t>
            </a:r>
          </a:p>
          <a:p>
            <a:pPr marL="0" indent="0" algn="just" defTabSz="898721">
              <a:spcBef>
                <a:spcPts val="1799"/>
              </a:spcBef>
              <a:buNone/>
            </a:pPr>
            <a:endParaRPr lang="ru-RU" altLang="ru-RU" sz="2100" i="1" dirty="0">
              <a:solidFill>
                <a:srgbClr val="C00000"/>
              </a:solidFill>
              <a:latin typeface="Arial" charset="0"/>
            </a:endParaRPr>
          </a:p>
          <a:p>
            <a:pPr defTabSz="898721">
              <a:spcBef>
                <a:spcPts val="1799"/>
              </a:spcBef>
            </a:pPr>
            <a:endParaRPr lang="ru-RU" altLang="ru-RU" sz="180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779240" y="1239972"/>
            <a:ext cx="7705725" cy="58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7" tIns="45088" rIns="90177" bIns="45088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898721">
              <a:spcBef>
                <a:spcPct val="0"/>
              </a:spcBef>
              <a:buNone/>
            </a:pPr>
            <a:r>
              <a:rPr lang="ru-RU" altLang="ru-RU" b="1" i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Функциональная грамотность</a:t>
            </a:r>
            <a:endParaRPr lang="ru-RU" altLang="ru-RU" dirty="0">
              <a:solidFill>
                <a:schemeClr val="accent3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16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484784"/>
            <a:ext cx="8258204" cy="4641379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Bookman Old Style" pitchFamily="18" charset="0"/>
              </a:rPr>
              <a:t>Шесть компонентов функциональной грамотности, оцениваемых в </a:t>
            </a:r>
            <a:r>
              <a:rPr lang="en-US" sz="2400" b="1" dirty="0" smtClean="0">
                <a:solidFill>
                  <a:schemeClr val="tx1"/>
                </a:solidFill>
                <a:latin typeface="Bookman Old Style" pitchFamily="18" charset="0"/>
              </a:rPr>
              <a:t>PISA</a:t>
            </a:r>
            <a:r>
              <a:rPr lang="ru-RU" sz="2400" b="1" dirty="0" smtClean="0">
                <a:solidFill>
                  <a:schemeClr val="tx1"/>
                </a:solidFill>
                <a:latin typeface="Bookman Old Style" pitchFamily="18" charset="0"/>
              </a:rPr>
              <a:t>:</a:t>
            </a:r>
          </a:p>
          <a:p>
            <a:pPr marL="0" indent="0">
              <a:buNone/>
            </a:pPr>
            <a:r>
              <a:rPr lang="ru-RU" sz="2400" dirty="0" smtClean="0">
                <a:latin typeface="Bookman Old Style" pitchFamily="18" charset="0"/>
              </a:rPr>
              <a:t> </a:t>
            </a:r>
            <a:r>
              <a:rPr lang="ru-RU" sz="2400" b="1" i="1" dirty="0" smtClean="0">
                <a:latin typeface="Bookman Old Style" pitchFamily="18" charset="0"/>
              </a:rPr>
              <a:t>Основные направления оценивания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Читательская </a:t>
            </a:r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г</a:t>
            </a: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рамотность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Математическая грамотность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Естественнонаучная грамотность</a:t>
            </a:r>
          </a:p>
          <a:p>
            <a:pPr marL="0" indent="0">
              <a:buNone/>
            </a:pPr>
            <a:r>
              <a:rPr lang="ru-RU" sz="2400" b="1" i="1" dirty="0" smtClean="0">
                <a:latin typeface="Bookman Old Style" pitchFamily="18" charset="0"/>
              </a:rPr>
              <a:t>Обобщенная характеристика грамотности учащихся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Креативное мышление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Финансовая грамотность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Глобальные компетенции</a:t>
            </a:r>
            <a:endParaRPr lang="ru-RU" sz="2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29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340768"/>
            <a:ext cx="7429552" cy="857256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позиции </a:t>
            </a:r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«дорожной карты»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реновации системы методического сопровождения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1356492"/>
              </p:ext>
            </p:extLst>
          </p:nvPr>
        </p:nvGraphicFramePr>
        <p:xfrm>
          <a:off x="395537" y="2276872"/>
          <a:ext cx="8226795" cy="42062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749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760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758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624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Направления методической работы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Режим функционирования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Режим инновационного развития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18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2020-2021</a:t>
                      </a:r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2021-2025</a:t>
                      </a:r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637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Деятельность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профессионально-педагогических объединений на 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базе школы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Два профессионально-педагогических объединения (учителя начальной и 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основной школы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педагогические лаборатории по разновидностям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грамотностей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постоянно действующие семинары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762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Взаимодействие с научным сообществом в интересах профессионального развития </a:t>
                      </a: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педколлектива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разовое научное сопровождение мероприятий методического характера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системное научное сопровождение мероприятий методического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характера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3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268760"/>
            <a:ext cx="7429552" cy="713240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позиции </a:t>
            </a:r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«дорожной карты»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реновации, т.е. обновление 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системы методического сопровождения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4785500"/>
              </p:ext>
            </p:extLst>
          </p:nvPr>
        </p:nvGraphicFramePr>
        <p:xfrm>
          <a:off x="467544" y="2034961"/>
          <a:ext cx="8154787" cy="441655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783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624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Направления методической работы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Режим функционирования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Режим инновационного развития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18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2020-2021</a:t>
                      </a:r>
                      <a:endParaRPr lang="ru-RU" sz="1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2021-2025</a:t>
                      </a:r>
                      <a:endParaRPr lang="ru-RU" sz="1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33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Участие педагогов в конкурсах педагогического мастерства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участие педагогов, которым предстоит аттестация на категорию;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участие одних и тех же педагогов с периодичностью 2-3 года.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выдвижение педагогов-кандидатов от каждой лаборатории по итогам учебного года;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утверждение кандидатур «кандидатов» на стартовом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методическом педагогическом  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совете;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разработка и реализация индивидуального плана педагогической карьеры «кандидата» на несколько лет.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750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Повышение квалификации педагогов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необходимость обучения по предложенной теме один раз в 3 года по решению администрации или личному выбору педагога.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самостоятельный выбор курса, количества часов и ресурса согласно теме самообразования;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обмен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опытом;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преобладание формата непрерывного образования в приоритетной форме 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очно-заочного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 обучения.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76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bject 79"/>
          <p:cNvSpPr txBox="1"/>
          <p:nvPr/>
        </p:nvSpPr>
        <p:spPr>
          <a:xfrm>
            <a:off x="395536" y="2564904"/>
            <a:ext cx="8424936" cy="369331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50"/>
              </a:spcBef>
            </a:pPr>
            <a:r>
              <a:rPr sz="2000" spc="15" dirty="0" smtClean="0">
                <a:latin typeface="Bookman Old Style" pitchFamily="18" charset="0"/>
                <a:cs typeface="Times New Roman" pitchFamily="18" charset="0"/>
              </a:rPr>
              <a:t>1.</a:t>
            </a:r>
            <a:r>
              <a:rPr sz="2000" spc="-3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5" dirty="0" err="1" smtClean="0">
                <a:latin typeface="Bookman Old Style" pitchFamily="18" charset="0"/>
                <a:cs typeface="Times New Roman" pitchFamily="18" charset="0"/>
              </a:rPr>
              <a:t>Внесение</a:t>
            </a:r>
            <a:r>
              <a:rPr sz="2000" spc="-6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5" dirty="0" err="1" smtClean="0">
                <a:latin typeface="Bookman Old Style" pitchFamily="18" charset="0"/>
                <a:cs typeface="Times New Roman" pitchFamily="18" charset="0"/>
              </a:rPr>
              <a:t>изменений</a:t>
            </a:r>
            <a:r>
              <a:rPr sz="2000" spc="-5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dirty="0" smtClean="0">
                <a:latin typeface="Bookman Old Style" pitchFamily="18" charset="0"/>
                <a:cs typeface="Times New Roman" pitchFamily="18" charset="0"/>
              </a:rPr>
              <a:t>в</a:t>
            </a:r>
            <a:r>
              <a:rPr sz="2000" spc="-3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10" dirty="0" err="1" smtClean="0">
                <a:latin typeface="Bookman Old Style" pitchFamily="18" charset="0"/>
                <a:cs typeface="Times New Roman" pitchFamily="18" charset="0"/>
              </a:rPr>
              <a:t>основную</a:t>
            </a:r>
            <a:r>
              <a:rPr sz="2000" spc="-6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dirty="0" err="1" smtClean="0">
                <a:latin typeface="Bookman Old Style" pitchFamily="18" charset="0"/>
                <a:cs typeface="Times New Roman" pitchFamily="18" charset="0"/>
              </a:rPr>
              <a:t>образовательную</a:t>
            </a:r>
            <a:r>
              <a:rPr sz="2000" spc="-6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5" dirty="0" err="1" smtClean="0">
                <a:latin typeface="Bookman Old Style" pitchFamily="18" charset="0"/>
                <a:cs typeface="Times New Roman" pitchFamily="18" charset="0"/>
              </a:rPr>
              <a:t>программу</a:t>
            </a:r>
            <a:r>
              <a:rPr sz="2000" spc="5" dirty="0" smtClean="0">
                <a:latin typeface="Bookman Old Style" pitchFamily="18" charset="0"/>
                <a:cs typeface="Times New Roman" pitchFamily="18" charset="0"/>
              </a:rPr>
              <a:t>:</a:t>
            </a:r>
            <a:endParaRPr sz="2000" dirty="0" smtClean="0">
              <a:latin typeface="Bookman Old Style" pitchFamily="18" charset="0"/>
              <a:cs typeface="Times New Roman" pitchFamily="18" charset="0"/>
            </a:endParaRPr>
          </a:p>
          <a:p>
            <a:pPr marL="377825" indent="-287655">
              <a:lnSpc>
                <a:spcPct val="100000"/>
              </a:lnSpc>
              <a:buFont typeface="Arial"/>
              <a:buChar char="•"/>
              <a:tabLst>
                <a:tab pos="377825" algn="l"/>
                <a:tab pos="378460" algn="l"/>
              </a:tabLst>
            </a:pPr>
            <a:r>
              <a:rPr sz="2000" spc="-10" dirty="0" err="1" smtClean="0">
                <a:latin typeface="Bookman Old Style" pitchFamily="18" charset="0"/>
                <a:cs typeface="Times New Roman" pitchFamily="18" charset="0"/>
              </a:rPr>
              <a:t>Целевой</a:t>
            </a:r>
            <a:r>
              <a:rPr sz="2000" spc="1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-5" dirty="0" err="1" smtClean="0">
                <a:latin typeface="Bookman Old Style" pitchFamily="18" charset="0"/>
                <a:cs typeface="Times New Roman" pitchFamily="18" charset="0"/>
              </a:rPr>
              <a:t>раздел</a:t>
            </a:r>
            <a:r>
              <a:rPr sz="2000" spc="-5" dirty="0" smtClean="0">
                <a:latin typeface="Bookman Old Style" pitchFamily="18" charset="0"/>
                <a:cs typeface="Times New Roman" pitchFamily="18" charset="0"/>
              </a:rPr>
              <a:t>:</a:t>
            </a:r>
            <a:r>
              <a:rPr sz="2000" spc="-1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-5" dirty="0" err="1" smtClean="0">
                <a:latin typeface="Bookman Old Style" pitchFamily="18" charset="0"/>
                <a:cs typeface="Times New Roman" pitchFamily="18" charset="0"/>
              </a:rPr>
              <a:t>планируемые</a:t>
            </a:r>
            <a:r>
              <a:rPr sz="2000" spc="-1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-10" dirty="0" err="1" smtClean="0">
                <a:latin typeface="Bookman Old Style" pitchFamily="18" charset="0"/>
                <a:cs typeface="Times New Roman" pitchFamily="18" charset="0"/>
              </a:rPr>
              <a:t>результаты</a:t>
            </a:r>
            <a:r>
              <a:rPr sz="2000" spc="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dirty="0" smtClean="0">
                <a:latin typeface="Bookman Old Style" pitchFamily="18" charset="0"/>
                <a:cs typeface="Times New Roman" pitchFamily="18" charset="0"/>
              </a:rPr>
              <a:t>и</a:t>
            </a:r>
            <a:r>
              <a:rPr sz="2000" spc="-1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-5" dirty="0" err="1" smtClean="0">
                <a:latin typeface="Bookman Old Style" pitchFamily="18" charset="0"/>
                <a:cs typeface="Times New Roman" pitchFamily="18" charset="0"/>
              </a:rPr>
              <a:t>система</a:t>
            </a:r>
            <a:r>
              <a:rPr sz="2000" spc="-1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-5" dirty="0" err="1" smtClean="0">
                <a:latin typeface="Bookman Old Style" pitchFamily="18" charset="0"/>
                <a:cs typeface="Times New Roman" pitchFamily="18" charset="0"/>
              </a:rPr>
              <a:t>оценки</a:t>
            </a:r>
            <a:r>
              <a:rPr sz="2000" spc="-3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-5" dirty="0" err="1" smtClean="0">
                <a:latin typeface="Bookman Old Style" pitchFamily="18" charset="0"/>
                <a:cs typeface="Times New Roman" pitchFamily="18" charset="0"/>
              </a:rPr>
              <a:t>их</a:t>
            </a:r>
            <a:r>
              <a:rPr sz="2000" spc="1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-5" dirty="0" err="1" smtClean="0">
                <a:latin typeface="Bookman Old Style" pitchFamily="18" charset="0"/>
                <a:cs typeface="Times New Roman" pitchFamily="18" charset="0"/>
              </a:rPr>
              <a:t>достижения</a:t>
            </a:r>
            <a:endParaRPr sz="2000" dirty="0" smtClean="0">
              <a:latin typeface="Bookman Old Style" pitchFamily="18" charset="0"/>
              <a:cs typeface="Times New Roman" pitchFamily="18" charset="0"/>
            </a:endParaRPr>
          </a:p>
          <a:p>
            <a:pPr marL="377825" indent="-287655">
              <a:lnSpc>
                <a:spcPct val="100000"/>
              </a:lnSpc>
              <a:buFont typeface="Arial"/>
              <a:buChar char="•"/>
              <a:tabLst>
                <a:tab pos="377825" algn="l"/>
                <a:tab pos="378460" algn="l"/>
              </a:tabLst>
            </a:pPr>
            <a:r>
              <a:rPr sz="2000" spc="-5" dirty="0" err="1" smtClean="0">
                <a:latin typeface="Bookman Old Style" pitchFamily="18" charset="0"/>
                <a:cs typeface="Times New Roman" pitchFamily="18" charset="0"/>
              </a:rPr>
              <a:t>Содержательный</a:t>
            </a:r>
            <a:r>
              <a:rPr sz="2000" spc="-1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-5" dirty="0" err="1" smtClean="0">
                <a:latin typeface="Bookman Old Style" pitchFamily="18" charset="0"/>
                <a:cs typeface="Times New Roman" pitchFamily="18" charset="0"/>
              </a:rPr>
              <a:t>раздел</a:t>
            </a:r>
            <a:r>
              <a:rPr sz="2000" spc="-5" dirty="0" smtClean="0">
                <a:latin typeface="Bookman Old Style" pitchFamily="18" charset="0"/>
                <a:cs typeface="Times New Roman" pitchFamily="18" charset="0"/>
              </a:rPr>
              <a:t>: </a:t>
            </a:r>
            <a:r>
              <a:rPr sz="2000" spc="-5" dirty="0" err="1" smtClean="0">
                <a:latin typeface="Bookman Old Style" pitchFamily="18" charset="0"/>
                <a:cs typeface="Times New Roman" pitchFamily="18" charset="0"/>
              </a:rPr>
              <a:t>корректировка</a:t>
            </a:r>
            <a:r>
              <a:rPr sz="2000" spc="-7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-5" dirty="0" err="1" smtClean="0">
                <a:latin typeface="Bookman Old Style" pitchFamily="18" charset="0"/>
                <a:cs typeface="Times New Roman" pitchFamily="18" charset="0"/>
              </a:rPr>
              <a:t>программ</a:t>
            </a:r>
            <a:r>
              <a:rPr sz="2000" spc="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-10" dirty="0" err="1" smtClean="0">
                <a:latin typeface="Bookman Old Style" pitchFamily="18" charset="0"/>
                <a:cs typeface="Times New Roman" pitchFamily="18" charset="0"/>
              </a:rPr>
              <a:t>учебных</a:t>
            </a:r>
            <a:r>
              <a:rPr sz="2000" spc="-1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-5" dirty="0" err="1" smtClean="0">
                <a:latin typeface="Bookman Old Style" pitchFamily="18" charset="0"/>
                <a:cs typeface="Times New Roman" pitchFamily="18" charset="0"/>
              </a:rPr>
              <a:t>курсов</a:t>
            </a:r>
            <a:endParaRPr lang="ru-RU" sz="2000" spc="-5" dirty="0">
              <a:latin typeface="Bookman Old Style" pitchFamily="18" charset="0"/>
              <a:cs typeface="Times New Roman" pitchFamily="18" charset="0"/>
            </a:endParaRPr>
          </a:p>
          <a:p>
            <a:pPr marL="90170">
              <a:lnSpc>
                <a:spcPct val="100000"/>
              </a:lnSpc>
              <a:tabLst>
                <a:tab pos="377825" algn="l"/>
                <a:tab pos="378460" algn="l"/>
              </a:tabLst>
            </a:pPr>
            <a:r>
              <a:rPr lang="ru-RU" sz="2000" spc="-5" dirty="0" smtClean="0">
                <a:latin typeface="Bookman Old Style" pitchFamily="18" charset="0"/>
                <a:cs typeface="Times New Roman" pitchFamily="18" charset="0"/>
              </a:rPr>
              <a:t>2. </a:t>
            </a:r>
            <a:r>
              <a:rPr lang="ru-RU" sz="2000" spc="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5" dirty="0" err="1" smtClean="0">
                <a:latin typeface="Bookman Old Style" pitchFamily="18" charset="0"/>
                <a:cs typeface="Times New Roman" pitchFamily="18" charset="0"/>
              </a:rPr>
              <a:t>Включение</a:t>
            </a:r>
            <a:r>
              <a:rPr sz="2000" spc="-2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dirty="0" smtClean="0">
                <a:latin typeface="Bookman Old Style" pitchFamily="18" charset="0"/>
                <a:cs typeface="Times New Roman" pitchFamily="18" charset="0"/>
              </a:rPr>
              <a:t>в</a:t>
            </a:r>
            <a:r>
              <a:rPr sz="2000" spc="-3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10" dirty="0" err="1" smtClean="0">
                <a:latin typeface="Bookman Old Style" pitchFamily="18" charset="0"/>
                <a:cs typeface="Times New Roman" pitchFamily="18" charset="0"/>
              </a:rPr>
              <a:t>план</a:t>
            </a:r>
            <a:r>
              <a:rPr sz="2000" spc="-2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dirty="0" err="1" smtClean="0">
                <a:latin typeface="Bookman Old Style" pitchFamily="18" charset="0"/>
                <a:cs typeface="Times New Roman" pitchFamily="18" charset="0"/>
              </a:rPr>
              <a:t>методической</a:t>
            </a:r>
            <a:r>
              <a:rPr sz="2000" spc="-4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5" dirty="0" err="1" smtClean="0">
                <a:latin typeface="Bookman Old Style" pitchFamily="18" charset="0"/>
                <a:cs typeface="Times New Roman" pitchFamily="18" charset="0"/>
              </a:rPr>
              <a:t>работы</a:t>
            </a:r>
            <a:r>
              <a:rPr sz="2000" spc="-6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dirty="0" err="1" smtClean="0">
                <a:latin typeface="Bookman Old Style" pitchFamily="18" charset="0"/>
                <a:cs typeface="Times New Roman" pitchFamily="18" charset="0"/>
              </a:rPr>
              <a:t>образовательной</a:t>
            </a:r>
            <a:r>
              <a:rPr sz="2000" spc="-3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5" dirty="0" err="1" smtClean="0">
                <a:latin typeface="Bookman Old Style" pitchFamily="18" charset="0"/>
                <a:cs typeface="Times New Roman" pitchFamily="18" charset="0"/>
              </a:rPr>
              <a:t>организации</a:t>
            </a:r>
            <a:r>
              <a:rPr sz="2000" spc="-7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10" dirty="0" err="1" smtClean="0">
                <a:latin typeface="Bookman Old Style" pitchFamily="18" charset="0"/>
                <a:cs typeface="Times New Roman" pitchFamily="18" charset="0"/>
              </a:rPr>
              <a:t>серии</a:t>
            </a:r>
            <a:r>
              <a:rPr sz="2000" spc="-6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5" dirty="0" err="1" smtClean="0">
                <a:latin typeface="Bookman Old Style" pitchFamily="18" charset="0"/>
                <a:cs typeface="Times New Roman" pitchFamily="18" charset="0"/>
              </a:rPr>
              <a:t>семинаров-практикумов</a:t>
            </a:r>
            <a:r>
              <a:rPr sz="2000" spc="5" dirty="0" smtClean="0">
                <a:latin typeface="Bookman Old Style" pitchFamily="18" charset="0"/>
                <a:cs typeface="Times New Roman" pitchFamily="18" charset="0"/>
              </a:rPr>
              <a:t>,</a:t>
            </a:r>
            <a:r>
              <a:rPr sz="2000" spc="-5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5" dirty="0" err="1" smtClean="0">
                <a:latin typeface="Bookman Old Style" pitchFamily="18" charset="0"/>
                <a:cs typeface="Times New Roman" pitchFamily="18" charset="0"/>
              </a:rPr>
              <a:t>направленных</a:t>
            </a:r>
            <a:r>
              <a:rPr sz="2000" spc="-4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15" dirty="0" err="1" smtClean="0">
                <a:latin typeface="Bookman Old Style" pitchFamily="18" charset="0"/>
                <a:cs typeface="Times New Roman" pitchFamily="18" charset="0"/>
              </a:rPr>
              <a:t>на</a:t>
            </a:r>
            <a:r>
              <a:rPr sz="2000" spc="1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2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5" dirty="0" err="1" smtClean="0">
                <a:latin typeface="Bookman Old Style" pitchFamily="18" charset="0"/>
                <a:cs typeface="Times New Roman" pitchFamily="18" charset="0"/>
              </a:rPr>
              <a:t>совместную</a:t>
            </a:r>
            <a:r>
              <a:rPr sz="2000" spc="-7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5" dirty="0" err="1" smtClean="0">
                <a:latin typeface="Bookman Old Style" pitchFamily="18" charset="0"/>
                <a:cs typeface="Times New Roman" pitchFamily="18" charset="0"/>
              </a:rPr>
              <a:t>работу</a:t>
            </a:r>
            <a:r>
              <a:rPr sz="2000" spc="-5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5" dirty="0" err="1" smtClean="0">
                <a:latin typeface="Bookman Old Style" pitchFamily="18" charset="0"/>
                <a:cs typeface="Times New Roman" pitchFamily="18" charset="0"/>
              </a:rPr>
              <a:t>всего</a:t>
            </a:r>
            <a:r>
              <a:rPr sz="2000" spc="-6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dirty="0" err="1" smtClean="0">
                <a:latin typeface="Bookman Old Style" pitchFamily="18" charset="0"/>
                <a:cs typeface="Times New Roman" pitchFamily="18" charset="0"/>
              </a:rPr>
              <a:t>педагогического</a:t>
            </a:r>
            <a:r>
              <a:rPr sz="2000" spc="-5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5" dirty="0" err="1" smtClean="0">
                <a:latin typeface="Bookman Old Style" pitchFamily="18" charset="0"/>
                <a:cs typeface="Times New Roman" pitchFamily="18" charset="0"/>
              </a:rPr>
              <a:t>коллектива</a:t>
            </a:r>
            <a:r>
              <a:rPr sz="2000" spc="-6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10" dirty="0" err="1" smtClean="0">
                <a:latin typeface="Bookman Old Style" pitchFamily="18" charset="0"/>
                <a:cs typeface="Times New Roman" pitchFamily="18" charset="0"/>
              </a:rPr>
              <a:t>по</a:t>
            </a:r>
            <a:r>
              <a:rPr sz="2000" spc="-4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5" dirty="0" err="1" smtClean="0">
                <a:latin typeface="Bookman Old Style" pitchFamily="18" charset="0"/>
                <a:cs typeface="Times New Roman" pitchFamily="18" charset="0"/>
              </a:rPr>
              <a:t>формированию</a:t>
            </a:r>
            <a:r>
              <a:rPr sz="2000" spc="-5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5" dirty="0" err="1" smtClean="0">
                <a:latin typeface="Bookman Old Style" pitchFamily="18" charset="0"/>
                <a:cs typeface="Times New Roman" pitchFamily="18" charset="0"/>
              </a:rPr>
              <a:t>функциональной</a:t>
            </a:r>
            <a:r>
              <a:rPr sz="2000" spc="-6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10" dirty="0" err="1" smtClean="0">
                <a:latin typeface="Bookman Old Style" pitchFamily="18" charset="0"/>
                <a:cs typeface="Times New Roman" pitchFamily="18" charset="0"/>
              </a:rPr>
              <a:t>грамотности</a:t>
            </a:r>
            <a:r>
              <a:rPr sz="2000" spc="10" dirty="0" smtClean="0">
                <a:latin typeface="Bookman Old Style" pitchFamily="18" charset="0"/>
                <a:cs typeface="Times New Roman" pitchFamily="18" charset="0"/>
              </a:rPr>
              <a:t>.</a:t>
            </a:r>
            <a:endParaRPr sz="2000" dirty="0" smtClean="0">
              <a:latin typeface="Bookman Old Style" pitchFamily="18" charset="0"/>
              <a:cs typeface="Times New Roman" pitchFamily="18" charset="0"/>
            </a:endParaRPr>
          </a:p>
          <a:p>
            <a:pPr marL="90170">
              <a:lnSpc>
                <a:spcPct val="100000"/>
              </a:lnSpc>
              <a:tabLst>
                <a:tab pos="222250" algn="l"/>
              </a:tabLst>
            </a:pPr>
            <a:r>
              <a:rPr lang="ru-RU" sz="2000" dirty="0" smtClean="0">
                <a:latin typeface="Bookman Old Style" pitchFamily="18" charset="0"/>
                <a:cs typeface="Times New Roman" pitchFamily="18" charset="0"/>
              </a:rPr>
              <a:t>3. </a:t>
            </a:r>
            <a:r>
              <a:rPr sz="2000" dirty="0" err="1" smtClean="0">
                <a:latin typeface="Bookman Old Style" pitchFamily="18" charset="0"/>
                <a:cs typeface="Times New Roman" pitchFamily="18" charset="0"/>
              </a:rPr>
              <a:t>Проведение</a:t>
            </a:r>
            <a:r>
              <a:rPr sz="2000" spc="-4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-4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5" dirty="0" err="1" smtClean="0">
                <a:latin typeface="Bookman Old Style" pitchFamily="18" charset="0"/>
                <a:cs typeface="Times New Roman" pitchFamily="18" charset="0"/>
              </a:rPr>
              <a:t>мониторинга</a:t>
            </a:r>
            <a:r>
              <a:rPr sz="2000" spc="-4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dirty="0" err="1" smtClean="0">
                <a:latin typeface="Bookman Old Style" pitchFamily="18" charset="0"/>
                <a:cs typeface="Times New Roman" pitchFamily="18" charset="0"/>
              </a:rPr>
              <a:t>сформированности</a:t>
            </a:r>
            <a:r>
              <a:rPr sz="2000" spc="-5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5" dirty="0" err="1" smtClean="0">
                <a:latin typeface="Bookman Old Style" pitchFamily="18" charset="0"/>
                <a:cs typeface="Times New Roman" pitchFamily="18" charset="0"/>
              </a:rPr>
              <a:t>функциональной</a:t>
            </a:r>
            <a:r>
              <a:rPr sz="2000" spc="-3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sz="2000" spc="5" dirty="0" err="1" smtClean="0">
                <a:latin typeface="Bookman Old Style" pitchFamily="18" charset="0"/>
                <a:cs typeface="Times New Roman" pitchFamily="18" charset="0"/>
              </a:rPr>
              <a:t>грамотности</a:t>
            </a:r>
            <a:r>
              <a:rPr sz="2000" spc="-5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-55" dirty="0" smtClean="0">
                <a:latin typeface="Bookman Old Style" pitchFamily="18" charset="0"/>
                <a:cs typeface="Times New Roman" pitchFamily="18" charset="0"/>
              </a:rPr>
              <a:t> учащихся</a:t>
            </a:r>
            <a:endParaRPr sz="2000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8320563" y="6462776"/>
            <a:ext cx="13335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endParaRPr sz="1200" dirty="0">
              <a:latin typeface="Calibri"/>
              <a:cs typeface="Calibri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051720" y="1877515"/>
            <a:ext cx="4676016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Bookman Old Style" pitchFamily="18" charset="0"/>
                <a:cs typeface="Times New Roman" pitchFamily="18" charset="0"/>
              </a:rPr>
              <a:t>Административная деятельность</a:t>
            </a:r>
            <a:endParaRPr lang="ru-RU" b="1" dirty="0">
              <a:solidFill>
                <a:schemeClr val="tx1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51520" y="1340768"/>
            <a:ext cx="8143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Формирование функциональной грамотности 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73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bject 79"/>
          <p:cNvSpPr txBox="1"/>
          <p:nvPr/>
        </p:nvSpPr>
        <p:spPr>
          <a:xfrm>
            <a:off x="395536" y="2567763"/>
            <a:ext cx="8424936" cy="223138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spcBef>
                <a:spcPts val="950"/>
              </a:spcBef>
            </a:pPr>
            <a:r>
              <a:rPr sz="2000" spc="15" dirty="0" smtClean="0">
                <a:latin typeface="Bookman Old Style" pitchFamily="18" charset="0"/>
                <a:cs typeface="Times New Roman" pitchFamily="18" charset="0"/>
              </a:rPr>
              <a:t>1.</a:t>
            </a:r>
            <a:r>
              <a:rPr lang="ru-RU" sz="2000" spc="-10" dirty="0">
                <a:latin typeface="Bookman Old Style" pitchFamily="18" charset="0"/>
                <a:cs typeface="Times New Roman" pitchFamily="18" charset="0"/>
              </a:rPr>
              <a:t> Сочетает</a:t>
            </a:r>
            <a:r>
              <a:rPr lang="ru-RU" sz="2000" spc="5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-10" dirty="0">
                <a:latin typeface="Bookman Old Style" pitchFamily="18" charset="0"/>
                <a:cs typeface="Times New Roman" pitchFamily="18" charset="0"/>
              </a:rPr>
              <a:t>различные </a:t>
            </a:r>
            <a:r>
              <a:rPr lang="ru-RU" sz="2000" spc="-53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-10" dirty="0">
                <a:latin typeface="Bookman Old Style" pitchFamily="18" charset="0"/>
                <a:cs typeface="Times New Roman" pitchFamily="18" charset="0"/>
              </a:rPr>
              <a:t>современные</a:t>
            </a:r>
            <a:r>
              <a:rPr lang="ru-RU" sz="2000" spc="45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-5" dirty="0">
                <a:latin typeface="Bookman Old Style" pitchFamily="18" charset="0"/>
                <a:cs typeface="Times New Roman" pitchFamily="18" charset="0"/>
              </a:rPr>
              <a:t>образовательные</a:t>
            </a:r>
            <a:r>
              <a:rPr lang="ru-RU" sz="2000" spc="5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-5" dirty="0">
                <a:latin typeface="Bookman Old Style" pitchFamily="18" charset="0"/>
                <a:cs typeface="Times New Roman" pitchFamily="18" charset="0"/>
              </a:rPr>
              <a:t>педагогические</a:t>
            </a:r>
            <a:r>
              <a:rPr lang="ru-RU" sz="2000" spc="45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-5" dirty="0">
                <a:latin typeface="Bookman Old Style" pitchFamily="18" charset="0"/>
                <a:cs typeface="Times New Roman" pitchFamily="18" charset="0"/>
              </a:rPr>
              <a:t>технологии</a:t>
            </a:r>
            <a:endParaRPr lang="ru-RU" sz="2000" dirty="0">
              <a:latin typeface="Bookman Old Style" pitchFamily="18" charset="0"/>
              <a:cs typeface="Times New Roman" pitchFamily="18" charset="0"/>
            </a:endParaRPr>
          </a:p>
          <a:p>
            <a:pPr marL="90805">
              <a:lnSpc>
                <a:spcPct val="100000"/>
              </a:lnSpc>
              <a:spcBef>
                <a:spcPts val="950"/>
              </a:spcBef>
            </a:pPr>
            <a:r>
              <a:rPr sz="2000" spc="-3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-30" dirty="0" smtClean="0">
                <a:latin typeface="Bookman Old Style" pitchFamily="18" charset="0"/>
                <a:cs typeface="Times New Roman" pitchFamily="18" charset="0"/>
              </a:rPr>
              <a:t>2. </a:t>
            </a:r>
            <a:r>
              <a:rPr lang="ru-RU" sz="2000" spc="5" dirty="0" smtClean="0">
                <a:latin typeface="Bookman Old Style" pitchFamily="18" charset="0"/>
                <a:cs typeface="Times New Roman" pitchFamily="18" charset="0"/>
              </a:rPr>
              <a:t>Решение</a:t>
            </a:r>
            <a:r>
              <a:rPr lang="ru-RU" sz="2000" spc="-75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Bookman Old Style" pitchFamily="18" charset="0"/>
                <a:cs typeface="Times New Roman" pitchFamily="18" charset="0"/>
              </a:rPr>
              <a:t>контекстных</a:t>
            </a:r>
            <a:r>
              <a:rPr lang="ru-RU" sz="2000" spc="-45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10" dirty="0">
                <a:latin typeface="Bookman Old Style" pitchFamily="18" charset="0"/>
                <a:cs typeface="Times New Roman" pitchFamily="18" charset="0"/>
              </a:rPr>
              <a:t>задач</a:t>
            </a:r>
            <a:r>
              <a:rPr lang="ru-RU" sz="2000" spc="-6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Bookman Old Style" pitchFamily="18" charset="0"/>
                <a:cs typeface="Times New Roman" pitchFamily="18" charset="0"/>
              </a:rPr>
              <a:t>в</a:t>
            </a:r>
            <a:r>
              <a:rPr lang="ru-RU" sz="2000" spc="-4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10" dirty="0">
                <a:latin typeface="Bookman Old Style" pitchFamily="18" charset="0"/>
                <a:cs typeface="Times New Roman" pitchFamily="18" charset="0"/>
              </a:rPr>
              <a:t>рамках</a:t>
            </a:r>
            <a:r>
              <a:rPr lang="ru-RU" sz="2000" spc="-45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уроков</a:t>
            </a:r>
            <a:r>
              <a:rPr lang="ru-RU" sz="2000" spc="-65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10" dirty="0">
                <a:latin typeface="Bookman Old Style" pitchFamily="18" charset="0"/>
                <a:cs typeface="Times New Roman" pitchFamily="18" charset="0"/>
              </a:rPr>
              <a:t>по</a:t>
            </a:r>
            <a:r>
              <a:rPr lang="ru-RU" sz="2000" spc="-4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15" dirty="0">
                <a:latin typeface="Bookman Old Style" pitchFamily="18" charset="0"/>
                <a:cs typeface="Times New Roman" pitchFamily="18" charset="0"/>
              </a:rPr>
              <a:t>всем</a:t>
            </a:r>
            <a:r>
              <a:rPr lang="ru-RU" sz="2000" spc="-6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Bookman Old Style" pitchFamily="18" charset="0"/>
                <a:cs typeface="Times New Roman" pitchFamily="18" charset="0"/>
              </a:rPr>
              <a:t>предметам</a:t>
            </a:r>
            <a:r>
              <a:rPr lang="ru-RU" sz="2000" spc="-6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5" dirty="0">
                <a:latin typeface="Bookman Old Style" pitchFamily="18" charset="0"/>
                <a:cs typeface="Times New Roman" pitchFamily="18" charset="0"/>
              </a:rPr>
              <a:t>учебного</a:t>
            </a:r>
            <a:r>
              <a:rPr lang="ru-RU" sz="2000" spc="-65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spc="30" dirty="0">
                <a:latin typeface="Bookman Old Style" pitchFamily="18" charset="0"/>
                <a:cs typeface="Times New Roman" pitchFamily="18" charset="0"/>
              </a:rPr>
              <a:t>плана</a:t>
            </a:r>
            <a:r>
              <a:rPr lang="ru-RU" sz="2000" spc="30" dirty="0" smtClean="0">
                <a:latin typeface="Bookman Old Style" pitchFamily="18" charset="0"/>
                <a:cs typeface="Times New Roman" pitchFamily="18" charset="0"/>
              </a:rPr>
              <a:t>.</a:t>
            </a:r>
          </a:p>
          <a:p>
            <a:pPr marL="90805">
              <a:spcBef>
                <a:spcPts val="950"/>
              </a:spcBef>
            </a:pPr>
            <a:r>
              <a:rPr lang="ru-RU" sz="2000" spc="30" dirty="0" smtClean="0">
                <a:latin typeface="Bookman Old Style" pitchFamily="18" charset="0"/>
                <a:cs typeface="Times New Roman" pitchFamily="18" charset="0"/>
              </a:rPr>
              <a:t>3. </a:t>
            </a:r>
            <a:r>
              <a:rPr lang="ru-RU" sz="2000" spc="-30" dirty="0">
                <a:latin typeface="Bookman Old Style" pitchFamily="18" charset="0"/>
                <a:cs typeface="Times New Roman" pitchFamily="18" charset="0"/>
              </a:rPr>
              <a:t>Нетрадиционные формы проведения уроков</a:t>
            </a:r>
          </a:p>
          <a:p>
            <a:pPr marL="90805">
              <a:lnSpc>
                <a:spcPct val="100000"/>
              </a:lnSpc>
              <a:spcBef>
                <a:spcPts val="950"/>
              </a:spcBef>
            </a:pPr>
            <a:endParaRPr sz="2000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8320563" y="6462776"/>
            <a:ext cx="13335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endParaRPr sz="1200" dirty="0">
              <a:latin typeface="Calibri"/>
              <a:cs typeface="Calibri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051720" y="1877515"/>
            <a:ext cx="4676016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Bookman Old Style" pitchFamily="18" charset="0"/>
                <a:cs typeface="Times New Roman" pitchFamily="18" charset="0"/>
              </a:rPr>
              <a:t>Урочная деятельность</a:t>
            </a:r>
            <a:endParaRPr lang="ru-RU" b="1" dirty="0">
              <a:solidFill>
                <a:schemeClr val="tx1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51520" y="1340768"/>
            <a:ext cx="8143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Формирование функциональной грамотности 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75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097900"/>
              </p:ext>
            </p:extLst>
          </p:nvPr>
        </p:nvGraphicFramePr>
        <p:xfrm>
          <a:off x="251520" y="2062323"/>
          <a:ext cx="8374136" cy="4243372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83741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57408">
                <a:tc>
                  <a:txBody>
                    <a:bodyPr/>
                    <a:lstStyle/>
                    <a:p>
                      <a:pPr marL="342900" marR="0" lvl="0" indent="34290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"/>
                        <a:tabLst>
                          <a:tab pos="457200" algn="l"/>
                        </a:tabLst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Урок-исследование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0111" marR="6011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342900" marR="0" lvl="0" indent="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"/>
                        <a:tabLst>
                          <a:tab pos="457200" algn="l"/>
                        </a:tabLst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</a:rPr>
                        <a:t>Урок-путешествие</a:t>
                      </a:r>
                    </a:p>
                    <a:p>
                      <a:pPr marL="342900" marR="0" lvl="0" indent="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"/>
                        <a:tabLst>
                          <a:tab pos="457200" algn="l"/>
                        </a:tabLst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Деловая игра («Поиск будущего», «Конференция экологов», «Заседание кабинета министров», «Экологический форум») </a:t>
                      </a:r>
                    </a:p>
                  </a:txBody>
                  <a:tcPr marL="60111" marR="6011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342900" marR="0" lvl="0" indent="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"/>
                        <a:tabLst>
                          <a:tab pos="457200" algn="l"/>
                        </a:tabLst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Ролевая игра («Заседание клуба юных экологов», «Клуб кинопутешественников»)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Bookman Old Style" pitchFamily="18" charset="0"/>
                      </a:endParaRPr>
                    </a:p>
                  </a:txBody>
                  <a:tcPr marL="60111" marR="6011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7661">
                <a:tc>
                  <a:txBody>
                    <a:bodyPr/>
                    <a:lstStyle/>
                    <a:p>
                      <a:pPr marL="342900" marR="0" lvl="0" indent="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"/>
                        <a:tabLst>
                          <a:tab pos="457200" algn="l"/>
                        </a:tabLst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Исследовательская игра («Копилка чудес», «Тайны лесов»)</a:t>
                      </a:r>
                    </a:p>
                  </a:txBody>
                  <a:tcPr marL="60111" marR="6011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9760">
                <a:tc>
                  <a:txBody>
                    <a:bodyPr/>
                    <a:lstStyle/>
                    <a:p>
                      <a:pPr marL="342900" marR="0" lvl="0" indent="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"/>
                        <a:tabLst>
                          <a:tab pos="457200" algn="l"/>
                        </a:tabLst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Игра-викторина</a:t>
                      </a:r>
                    </a:p>
                  </a:txBody>
                  <a:tcPr marL="60111" marR="6011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342900" marR="0" lvl="0" indent="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"/>
                        <a:tabLst>
                          <a:tab pos="457200" algn="l"/>
                        </a:tabLst>
                        <a:defRPr/>
                      </a:pP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Квест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0111" marR="6011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016">
                <a:tc>
                  <a:txBody>
                    <a:bodyPr/>
                    <a:lstStyle/>
                    <a:p>
                      <a:pPr marL="342900" marR="0" lvl="0" indent="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"/>
                        <a:tabLst>
                          <a:tab pos="457200" algn="l"/>
                        </a:tabLst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Учебная и исследовательская лаборатория</a:t>
                      </a:r>
                    </a:p>
                  </a:txBody>
                  <a:tcPr marL="60111" marR="6011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9951">
                <a:tc>
                  <a:txBody>
                    <a:bodyPr/>
                    <a:lstStyle/>
                    <a:p>
                      <a:pPr marL="342900" marR="0" lvl="0" indent="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"/>
                        <a:tabLst>
                          <a:tab pos="457200" algn="l"/>
                        </a:tabLst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Экскурсия и виртуальная экскурсия </a:t>
                      </a:r>
                    </a:p>
                  </a:txBody>
                  <a:tcPr marL="60111" marR="6011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8121">
                <a:tc>
                  <a:txBody>
                    <a:bodyPr/>
                    <a:lstStyle/>
                    <a:p>
                      <a:pPr marL="342900" marR="0" lvl="0" indent="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"/>
                        <a:tabLst>
                          <a:tab pos="457200" algn="l"/>
                        </a:tabLst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Творческая гостиная</a:t>
                      </a:r>
                    </a:p>
                  </a:txBody>
                  <a:tcPr marL="60111" marR="6011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342900" marR="0" lvl="0" indent="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"/>
                        <a:tabLst>
                          <a:tab pos="457200" algn="l"/>
                        </a:tabLst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Интерактивный праздник и другие</a:t>
                      </a:r>
                    </a:p>
                  </a:txBody>
                  <a:tcPr marL="60111" marR="6011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3" name="Shape 455"/>
          <p:cNvSpPr txBox="1">
            <a:spLocks/>
          </p:cNvSpPr>
          <p:nvPr/>
        </p:nvSpPr>
        <p:spPr bwMode="auto">
          <a:xfrm>
            <a:off x="467544" y="1124744"/>
            <a:ext cx="8484264" cy="94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 anchor="ctr"/>
          <a:lstStyle>
            <a:lvl1pPr defTabSz="912813">
              <a:defRPr sz="2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defTabSz="912813">
              <a:defRPr sz="2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defTabSz="912813">
              <a:defRPr sz="2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defTabSz="912813">
              <a:defRPr sz="2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defTabSz="912813">
              <a:defRPr sz="2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30475" indent="-246063" defTabSz="9128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87675" indent="-246063" defTabSz="9128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44875" indent="-246063" defTabSz="9128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902075" indent="-246063" defTabSz="9128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altLang="ru-RU" sz="3200" b="1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ea typeface="Helvetica Neue Black Condensed"/>
                <a:cs typeface="Helvetica Neue Black Condensed"/>
                <a:sym typeface="Helvetica Neue Black Condensed"/>
              </a:rPr>
              <a:t>Формы проведения уроков</a:t>
            </a:r>
          </a:p>
        </p:txBody>
      </p:sp>
    </p:spTree>
    <p:extLst>
      <p:ext uri="{BB962C8B-B14F-4D97-AF65-F5344CB8AC3E}">
        <p14:creationId xmlns:p14="http://schemas.microsoft.com/office/powerpoint/2010/main" val="325023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6128"/>
      </a:hlink>
      <a:folHlink>
        <a:srgbClr val="4F6128"/>
      </a:folHlink>
    </a:clrScheme>
    <a:fontScheme name="для шаблонов синий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1282</TotalTime>
  <Words>818</Words>
  <Application>Microsoft Office PowerPoint</Application>
  <PresentationFormat>Экран (4:3)</PresentationFormat>
  <Paragraphs>94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Comic Sans MS</vt:lpstr>
      <vt:lpstr>Symbol</vt:lpstr>
      <vt:lpstr>Bookman Old Style</vt:lpstr>
      <vt:lpstr>Helvetica Neue Black Condensed</vt:lpstr>
      <vt:lpstr>Calibri</vt:lpstr>
      <vt:lpstr>Times New Roman</vt:lpstr>
      <vt:lpstr>Wingdings</vt:lpstr>
      <vt:lpstr>1_Тема Office</vt:lpstr>
      <vt:lpstr>«Функциональная грамотность –  современный вызов  для российского образования» </vt:lpstr>
      <vt:lpstr>Современные вызовы</vt:lpstr>
      <vt:lpstr>Презентация PowerPoint</vt:lpstr>
      <vt:lpstr>Презентация PowerPoint</vt:lpstr>
      <vt:lpstr>Основные позиции «дорожной карты» реновации системы методического сопровождения</vt:lpstr>
      <vt:lpstr>Основные позиции «дорожной карты» реновации, т.е. обновление  системы методического сопровождения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Пользователь Windows</cp:lastModifiedBy>
  <cp:revision>118</cp:revision>
  <cp:lastPrinted>2025-03-30T07:26:32Z</cp:lastPrinted>
  <dcterms:created xsi:type="dcterms:W3CDTF">2014-07-06T18:18:01Z</dcterms:created>
  <dcterms:modified xsi:type="dcterms:W3CDTF">2025-03-30T07:29:09Z</dcterms:modified>
</cp:coreProperties>
</file>